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96F96-48C4-4CF3-B30D-E1A603E37A9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7BA9D0-FD7D-4169-AFFB-EB0378988595}">
      <dgm:prSet/>
      <dgm:spPr/>
      <dgm:t>
        <a:bodyPr/>
        <a:lstStyle/>
        <a:p>
          <a:r>
            <a:rPr lang="es-ES"/>
            <a:t>CUANDO UNA IDEA SE ENCUENTRA CON UNA ESTRATEGIA…</a:t>
          </a:r>
          <a:endParaRPr lang="en-US"/>
        </a:p>
      </dgm:t>
    </dgm:pt>
    <dgm:pt modelId="{8FFEE742-67C5-444A-A662-D94EF56C50F0}" type="parTrans" cxnId="{45899063-A41E-4C9C-A061-3920EDC89F28}">
      <dgm:prSet/>
      <dgm:spPr/>
      <dgm:t>
        <a:bodyPr/>
        <a:lstStyle/>
        <a:p>
          <a:endParaRPr lang="en-US"/>
        </a:p>
      </dgm:t>
    </dgm:pt>
    <dgm:pt modelId="{06A7D16F-4CEC-400C-9714-A1D18355B62C}" type="sibTrans" cxnId="{45899063-A41E-4C9C-A061-3920EDC89F28}">
      <dgm:prSet/>
      <dgm:spPr/>
      <dgm:t>
        <a:bodyPr/>
        <a:lstStyle/>
        <a:p>
          <a:endParaRPr lang="en-US"/>
        </a:p>
      </dgm:t>
    </dgm:pt>
    <dgm:pt modelId="{C6197E06-036E-4D63-AE99-2E7CA02E396B}">
      <dgm:prSet/>
      <dgm:spPr/>
      <dgm:t>
        <a:bodyPr/>
        <a:lstStyle/>
        <a:p>
          <a:r>
            <a:rPr lang="es-ES" b="1" dirty="0"/>
            <a:t>ESTRATEGIA DE MARCOS</a:t>
          </a:r>
          <a:endParaRPr lang="en-US" dirty="0"/>
        </a:p>
      </dgm:t>
    </dgm:pt>
    <dgm:pt modelId="{124A6EB9-B0CE-40B4-A128-0FEA81669A88}" type="parTrans" cxnId="{DF63D49F-88EE-4970-BBBE-1AABB47B1519}">
      <dgm:prSet/>
      <dgm:spPr/>
      <dgm:t>
        <a:bodyPr/>
        <a:lstStyle/>
        <a:p>
          <a:endParaRPr lang="en-US"/>
        </a:p>
      </dgm:t>
    </dgm:pt>
    <dgm:pt modelId="{B48EE270-6456-4EC0-B657-E748F37433AC}" type="sibTrans" cxnId="{DF63D49F-88EE-4970-BBBE-1AABB47B1519}">
      <dgm:prSet/>
      <dgm:spPr/>
      <dgm:t>
        <a:bodyPr/>
        <a:lstStyle/>
        <a:p>
          <a:endParaRPr lang="en-US"/>
        </a:p>
      </dgm:t>
    </dgm:pt>
    <dgm:pt modelId="{C2833162-9724-4A21-9179-F70E4FD5C805}" type="pres">
      <dgm:prSet presAssocID="{88396F96-48C4-4CF3-B30D-E1A603E37A9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307C01-DEAC-42A1-B2F9-91484D585E89}" type="pres">
      <dgm:prSet presAssocID="{457BA9D0-FD7D-4169-AFFB-EB0378988595}" presName="compNode" presStyleCnt="0"/>
      <dgm:spPr/>
    </dgm:pt>
    <dgm:pt modelId="{69403F10-6353-425B-B663-78F453AD0370}" type="pres">
      <dgm:prSet presAssocID="{457BA9D0-FD7D-4169-AFFB-EB0378988595}" presName="bgRect" presStyleLbl="bgShp" presStyleIdx="0" presStyleCnt="2"/>
      <dgm:spPr/>
    </dgm:pt>
    <dgm:pt modelId="{2C394994-A7A6-4279-8B97-16575D3BE326}" type="pres">
      <dgm:prSet presAssocID="{457BA9D0-FD7D-4169-AFFB-EB037898859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Light Bulb and Gear"/>
        </a:ext>
      </dgm:extLst>
    </dgm:pt>
    <dgm:pt modelId="{32124EA4-93CE-4BC6-8E4F-2DE5A9D9017C}" type="pres">
      <dgm:prSet presAssocID="{457BA9D0-FD7D-4169-AFFB-EB0378988595}" presName="spaceRect" presStyleCnt="0"/>
      <dgm:spPr/>
    </dgm:pt>
    <dgm:pt modelId="{C3D037BF-02BF-4516-AE0A-95503F11A155}" type="pres">
      <dgm:prSet presAssocID="{457BA9D0-FD7D-4169-AFFB-EB0378988595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2C425F7-6E58-4106-8452-6C64BBFBEDE4}" type="pres">
      <dgm:prSet presAssocID="{06A7D16F-4CEC-400C-9714-A1D18355B62C}" presName="sibTrans" presStyleCnt="0"/>
      <dgm:spPr/>
    </dgm:pt>
    <dgm:pt modelId="{1B522609-494B-4035-BE65-4E59B4C99FB3}" type="pres">
      <dgm:prSet presAssocID="{C6197E06-036E-4D63-AE99-2E7CA02E396B}" presName="compNode" presStyleCnt="0"/>
      <dgm:spPr/>
    </dgm:pt>
    <dgm:pt modelId="{0FD067E0-99E4-4EA1-9E49-6BA1C9741902}" type="pres">
      <dgm:prSet presAssocID="{C6197E06-036E-4D63-AE99-2E7CA02E396B}" presName="bgRect" presStyleLbl="bgShp" presStyleIdx="1" presStyleCnt="2"/>
      <dgm:spPr/>
    </dgm:pt>
    <dgm:pt modelId="{7CB9BCD7-D3E0-468D-96B7-975452810E36}" type="pres">
      <dgm:prSet presAssocID="{C6197E06-036E-4D63-AE99-2E7CA02E396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Drawing Compass"/>
        </a:ext>
      </dgm:extLst>
    </dgm:pt>
    <dgm:pt modelId="{217F54B9-1CA5-49D6-9330-6449FED2571A}" type="pres">
      <dgm:prSet presAssocID="{C6197E06-036E-4D63-AE99-2E7CA02E396B}" presName="spaceRect" presStyleCnt="0"/>
      <dgm:spPr/>
    </dgm:pt>
    <dgm:pt modelId="{D4DC45C2-6596-4A5D-81FE-82A306DC3FA3}" type="pres">
      <dgm:prSet presAssocID="{C6197E06-036E-4D63-AE99-2E7CA02E396B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DF63D49F-88EE-4970-BBBE-1AABB47B1519}" srcId="{88396F96-48C4-4CF3-B30D-E1A603E37A98}" destId="{C6197E06-036E-4D63-AE99-2E7CA02E396B}" srcOrd="1" destOrd="0" parTransId="{124A6EB9-B0CE-40B4-A128-0FEA81669A88}" sibTransId="{B48EE270-6456-4EC0-B657-E748F37433AC}"/>
    <dgm:cxn modelId="{7A767B3D-1CA0-4F1C-9E06-916DE84FE86F}" type="presOf" srcId="{88396F96-48C4-4CF3-B30D-E1A603E37A98}" destId="{C2833162-9724-4A21-9179-F70E4FD5C805}" srcOrd="0" destOrd="0" presId="urn:microsoft.com/office/officeart/2018/2/layout/IconVerticalSolidList"/>
    <dgm:cxn modelId="{951CC2D0-1561-4238-8E9D-93916236E2A3}" type="presOf" srcId="{C6197E06-036E-4D63-AE99-2E7CA02E396B}" destId="{D4DC45C2-6596-4A5D-81FE-82A306DC3FA3}" srcOrd="0" destOrd="0" presId="urn:microsoft.com/office/officeart/2018/2/layout/IconVerticalSolidList"/>
    <dgm:cxn modelId="{45899063-A41E-4C9C-A061-3920EDC89F28}" srcId="{88396F96-48C4-4CF3-B30D-E1A603E37A98}" destId="{457BA9D0-FD7D-4169-AFFB-EB0378988595}" srcOrd="0" destOrd="0" parTransId="{8FFEE742-67C5-444A-A662-D94EF56C50F0}" sibTransId="{06A7D16F-4CEC-400C-9714-A1D18355B62C}"/>
    <dgm:cxn modelId="{61C22309-8417-491A-8ACF-5E401E45FDF7}" type="presOf" srcId="{457BA9D0-FD7D-4169-AFFB-EB0378988595}" destId="{C3D037BF-02BF-4516-AE0A-95503F11A155}" srcOrd="0" destOrd="0" presId="urn:microsoft.com/office/officeart/2018/2/layout/IconVerticalSolidList"/>
    <dgm:cxn modelId="{1176096E-D2E4-446A-A372-F29F129AD73C}" type="presParOf" srcId="{C2833162-9724-4A21-9179-F70E4FD5C805}" destId="{82307C01-DEAC-42A1-B2F9-91484D585E89}" srcOrd="0" destOrd="0" presId="urn:microsoft.com/office/officeart/2018/2/layout/IconVerticalSolidList"/>
    <dgm:cxn modelId="{BF45BAD6-F365-405F-B24A-C14D271C4AE8}" type="presParOf" srcId="{82307C01-DEAC-42A1-B2F9-91484D585E89}" destId="{69403F10-6353-425B-B663-78F453AD0370}" srcOrd="0" destOrd="0" presId="urn:microsoft.com/office/officeart/2018/2/layout/IconVerticalSolidList"/>
    <dgm:cxn modelId="{3654BD33-EF7D-4DE5-BA12-5B47EB21C5B0}" type="presParOf" srcId="{82307C01-DEAC-42A1-B2F9-91484D585E89}" destId="{2C394994-A7A6-4279-8B97-16575D3BE326}" srcOrd="1" destOrd="0" presId="urn:microsoft.com/office/officeart/2018/2/layout/IconVerticalSolidList"/>
    <dgm:cxn modelId="{CEF81D69-7AC0-4C5F-A871-2AC3A9D14412}" type="presParOf" srcId="{82307C01-DEAC-42A1-B2F9-91484D585E89}" destId="{32124EA4-93CE-4BC6-8E4F-2DE5A9D9017C}" srcOrd="2" destOrd="0" presId="urn:microsoft.com/office/officeart/2018/2/layout/IconVerticalSolidList"/>
    <dgm:cxn modelId="{3178F227-D71F-45FB-BC78-389EF2DF9A39}" type="presParOf" srcId="{82307C01-DEAC-42A1-B2F9-91484D585E89}" destId="{C3D037BF-02BF-4516-AE0A-95503F11A155}" srcOrd="3" destOrd="0" presId="urn:microsoft.com/office/officeart/2018/2/layout/IconVerticalSolidList"/>
    <dgm:cxn modelId="{BF0E305C-9EEE-4D61-BA4A-7ED9B2F7C67D}" type="presParOf" srcId="{C2833162-9724-4A21-9179-F70E4FD5C805}" destId="{52C425F7-6E58-4106-8452-6C64BBFBEDE4}" srcOrd="1" destOrd="0" presId="urn:microsoft.com/office/officeart/2018/2/layout/IconVerticalSolidList"/>
    <dgm:cxn modelId="{C34EB5D6-74CB-49A3-9B00-31BDB1A932DF}" type="presParOf" srcId="{C2833162-9724-4A21-9179-F70E4FD5C805}" destId="{1B522609-494B-4035-BE65-4E59B4C99FB3}" srcOrd="2" destOrd="0" presId="urn:microsoft.com/office/officeart/2018/2/layout/IconVerticalSolidList"/>
    <dgm:cxn modelId="{FE108E65-0205-495E-B249-903790FA6204}" type="presParOf" srcId="{1B522609-494B-4035-BE65-4E59B4C99FB3}" destId="{0FD067E0-99E4-4EA1-9E49-6BA1C9741902}" srcOrd="0" destOrd="0" presId="urn:microsoft.com/office/officeart/2018/2/layout/IconVerticalSolidList"/>
    <dgm:cxn modelId="{C27BC398-9737-4310-80CD-9A71A7157617}" type="presParOf" srcId="{1B522609-494B-4035-BE65-4E59B4C99FB3}" destId="{7CB9BCD7-D3E0-468D-96B7-975452810E36}" srcOrd="1" destOrd="0" presId="urn:microsoft.com/office/officeart/2018/2/layout/IconVerticalSolidList"/>
    <dgm:cxn modelId="{5D54D9A7-BF61-44A4-B8ED-1A247BFC0DAD}" type="presParOf" srcId="{1B522609-494B-4035-BE65-4E59B4C99FB3}" destId="{217F54B9-1CA5-49D6-9330-6449FED2571A}" srcOrd="2" destOrd="0" presId="urn:microsoft.com/office/officeart/2018/2/layout/IconVerticalSolidList"/>
    <dgm:cxn modelId="{7BA3420C-282A-4470-929A-1C00B5BDA254}" type="presParOf" srcId="{1B522609-494B-4035-BE65-4E59B4C99FB3}" destId="{D4DC45C2-6596-4A5D-81FE-82A306DC3F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403F10-6353-425B-B663-78F453AD0370}">
      <dsp:nvSpPr>
        <dsp:cNvPr id="0" name=""/>
        <dsp:cNvSpPr/>
      </dsp:nvSpPr>
      <dsp:spPr>
        <a:xfrm>
          <a:off x="0" y="819297"/>
          <a:ext cx="5470207" cy="1512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94994-A7A6-4279-8B97-16575D3BE326}">
      <dsp:nvSpPr>
        <dsp:cNvPr id="0" name=""/>
        <dsp:cNvSpPr/>
      </dsp:nvSpPr>
      <dsp:spPr>
        <a:xfrm>
          <a:off x="457545" y="1159620"/>
          <a:ext cx="831901" cy="831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037BF-02BF-4516-AE0A-95503F11A155}">
      <dsp:nvSpPr>
        <dsp:cNvPr id="0" name=""/>
        <dsp:cNvSpPr/>
      </dsp:nvSpPr>
      <dsp:spPr>
        <a:xfrm>
          <a:off x="1746993" y="819297"/>
          <a:ext cx="3723213" cy="151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78" tIns="160078" rIns="160078" bIns="160078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/>
            <a:t>CUANDO UNA IDEA SE ENCUENTRA CON UNA ESTRATEGIA…</a:t>
          </a:r>
          <a:endParaRPr lang="en-US" sz="2500" kern="1200"/>
        </a:p>
      </dsp:txBody>
      <dsp:txXfrm>
        <a:off x="1746993" y="819297"/>
        <a:ext cx="3723213" cy="1512548"/>
      </dsp:txXfrm>
    </dsp:sp>
    <dsp:sp modelId="{0FD067E0-99E4-4EA1-9E49-6BA1C9741902}">
      <dsp:nvSpPr>
        <dsp:cNvPr id="0" name=""/>
        <dsp:cNvSpPr/>
      </dsp:nvSpPr>
      <dsp:spPr>
        <a:xfrm>
          <a:off x="0" y="2709983"/>
          <a:ext cx="5470207" cy="1512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9BCD7-D3E0-468D-96B7-975452810E36}">
      <dsp:nvSpPr>
        <dsp:cNvPr id="0" name=""/>
        <dsp:cNvSpPr/>
      </dsp:nvSpPr>
      <dsp:spPr>
        <a:xfrm>
          <a:off x="457545" y="3050306"/>
          <a:ext cx="831901" cy="8319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C45C2-6596-4A5D-81FE-82A306DC3FA3}">
      <dsp:nvSpPr>
        <dsp:cNvPr id="0" name=""/>
        <dsp:cNvSpPr/>
      </dsp:nvSpPr>
      <dsp:spPr>
        <a:xfrm>
          <a:off x="1746993" y="2709983"/>
          <a:ext cx="3723213" cy="151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78" tIns="160078" rIns="160078" bIns="160078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ESTRATEGIA DE MARCOS</a:t>
          </a:r>
          <a:endParaRPr lang="en-US" sz="2500" kern="1200" dirty="0"/>
        </a:p>
      </dsp:txBody>
      <dsp:txXfrm>
        <a:off x="1746993" y="2709983"/>
        <a:ext cx="3723213" cy="1512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BFD64-84A3-40D0-A383-CF2A28A40B6D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2827B-01B7-4223-938C-985F3A466B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2675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2827B-01B7-4223-938C-985F3A466BA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6377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5913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0466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7650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5644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7803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3022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2855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8752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435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4162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976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9318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7.sv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EB472E-7CA6-4C2D-81E9-CD39A44F0B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E0A0486-F672-4FEF-A0A9-E6C3B7E3A5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2467406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689BC21-5566-4B70-91EA-44B4299CB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58902" y="761999"/>
            <a:ext cx="6592726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741951-8D34-42D8-9498-13E7992E9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966" y="1298448"/>
            <a:ext cx="5390647" cy="2951819"/>
          </a:xfrm>
        </p:spPr>
        <p:txBody>
          <a:bodyPr anchor="b">
            <a:normAutofit/>
          </a:bodyPr>
          <a:lstStyle/>
          <a:p>
            <a:r>
              <a:rPr lang="es-ES" sz="3900" dirty="0"/>
              <a:t>GESTIÓN </a:t>
            </a:r>
            <a:r>
              <a:rPr lang="es-ES" sz="3900" dirty="0" smtClean="0"/>
              <a:t> DEL </a:t>
            </a:r>
            <a:r>
              <a:rPr lang="es-ES" sz="3900" dirty="0"/>
              <a:t>CONOCIMIENTO</a:t>
            </a:r>
            <a:br>
              <a:rPr lang="es-ES" sz="3900" dirty="0"/>
            </a:br>
            <a:r>
              <a:rPr lang="es-ES" sz="3900" dirty="0"/>
              <a:t>COMO </a:t>
            </a:r>
            <a:r>
              <a:rPr lang="es-ES" sz="3900" dirty="0" smtClean="0"/>
              <a:t> ELEMENTO </a:t>
            </a:r>
            <a:r>
              <a:rPr lang="es-ES" sz="3900" dirty="0"/>
              <a:t>RELEVANTE </a:t>
            </a:r>
            <a:r>
              <a:rPr lang="es-ES" sz="3900" dirty="0" smtClean="0"/>
              <a:t> DE  </a:t>
            </a:r>
            <a:r>
              <a:rPr lang="es-ES" sz="3900" dirty="0"/>
              <a:t>LA </a:t>
            </a:r>
            <a:r>
              <a:rPr lang="es-ES" sz="3900" dirty="0" smtClean="0"/>
              <a:t>GESTION  </a:t>
            </a:r>
            <a:r>
              <a:rPr lang="es-ES" sz="3900" dirty="0"/>
              <a:t>AVANZADA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F1FCE6A-97BC-41EB-809A-50936E0F9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50666" y="4684418"/>
            <a:ext cx="660096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2228C30-5652-44F0-AD9D-C5436320D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966" y="5006151"/>
            <a:ext cx="5390647" cy="768116"/>
          </a:xfrm>
        </p:spPr>
        <p:txBody>
          <a:bodyPr anchor="t">
            <a:normAutofit/>
          </a:bodyPr>
          <a:lstStyle/>
          <a:p>
            <a:r>
              <a:rPr lang="es-ES" sz="1900">
                <a:solidFill>
                  <a:schemeClr val="accent1"/>
                </a:solidFill>
              </a:rPr>
              <a:t>SEMANA EUROPEA DE LA GESTIÓN AVANZADA</a:t>
            </a:r>
          </a:p>
          <a:p>
            <a:r>
              <a:rPr lang="es-ES" sz="1900">
                <a:solidFill>
                  <a:schemeClr val="accent1"/>
                </a:solidFill>
              </a:rPr>
              <a:t>ZAMUDIO, 5 DE NOVIEMBRE DE 2019</a:t>
            </a:r>
          </a:p>
        </p:txBody>
      </p:sp>
    </p:spTree>
    <p:extLst>
      <p:ext uri="{BB962C8B-B14F-4D97-AF65-F5344CB8AC3E}">
        <p14:creationId xmlns="" xmlns:p14="http://schemas.microsoft.com/office/powerpoint/2010/main" val="21444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B225EF-4D9E-7B46-BAE6-BAE668D8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Gestión del Conocimiento, ¿en qué ámbitos?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693B41-55F4-D342-9D6F-CCB2FEDF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250" b="1" dirty="0"/>
              <a:t>AMBITO DE LAS ORGANIZACIONES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TODA ORGANIZACIÓN, CON INDEPENDENCIA DE SU TAMAÑO Y SU SECTOR DE NEGOCIO, DEBERÍA REFLEXIONAR SOBRE QUÉ TIPO DE CONVERSIÓN DE CONOCIMIENTO SE REALIZA O SI NO SE REALIZA NADA.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973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B225EF-4D9E-7B46-BAE6-BAE668D8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Gestión del Conocimiento, ¿en qué ámbitos?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693B41-55F4-D342-9D6F-CCB2FEDF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250" b="1" dirty="0"/>
              <a:t>AMBITO DE LAS PERSONAS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EL CONOCIMIENTO CIENTÍFICO</a:t>
            </a:r>
            <a:r>
              <a:rPr lang="es-ES" dirty="0"/>
              <a:t>, de </a:t>
            </a:r>
            <a:r>
              <a:rPr lang="es-ES" dirty="0" err="1"/>
              <a:t>carácter</a:t>
            </a:r>
            <a:r>
              <a:rPr lang="es-ES" dirty="0"/>
              <a:t> </a:t>
            </a:r>
            <a:r>
              <a:rPr lang="es-ES" dirty="0" err="1"/>
              <a:t>hipotético-deductivo</a:t>
            </a:r>
            <a:r>
              <a:rPr lang="es-ES" dirty="0"/>
              <a:t>, que construye </a:t>
            </a:r>
            <a:r>
              <a:rPr lang="es-ES" dirty="0" err="1"/>
              <a:t>hipótesis</a:t>
            </a:r>
            <a:r>
              <a:rPr lang="es-ES" dirty="0"/>
              <a:t> y las verifica en la realidad. </a:t>
            </a:r>
          </a:p>
          <a:p>
            <a:r>
              <a:rPr lang="es-ES" b="1" dirty="0"/>
              <a:t>EL CONOCIMIENTO ADQUIRIDO A TRAVÉS DE LA REPETICIÓN MEJORADA DE LO QUE HACEMOS</a:t>
            </a:r>
            <a:r>
              <a:rPr lang="es-ES" dirty="0"/>
              <a:t>, Pensar - Hacer - Evaluar y Volver a hacer. </a:t>
            </a:r>
          </a:p>
          <a:p>
            <a:r>
              <a:rPr lang="es-ES" b="1" dirty="0"/>
              <a:t>EL CONOCIMIENTO EMOCIONAL EN LA INTERACCIÓN DIRECTA ENTRE PERSONAS</a:t>
            </a:r>
            <a:r>
              <a:rPr lang="es-ES" dirty="0"/>
              <a:t>, que origina un aprendizaje ligado a la </a:t>
            </a:r>
            <a:r>
              <a:rPr lang="es-ES" dirty="0" err="1"/>
              <a:t>comunicación</a:t>
            </a:r>
            <a:r>
              <a:rPr lang="es-ES" dirty="0"/>
              <a:t> interpersonal. 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2635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B225EF-4D9E-7B46-BAE6-BAE668D8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1131094"/>
            <a:ext cx="2319176" cy="3436572"/>
          </a:xfrm>
        </p:spPr>
        <p:txBody>
          <a:bodyPr>
            <a:normAutofit/>
          </a:bodyPr>
          <a:lstStyle/>
          <a:p>
            <a:r>
              <a:rPr lang="es-ES" sz="2000" dirty="0"/>
              <a:t>¿Cómo analizamos la gestión del conocimiento?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C1309FC1-6559-7C44-AD97-8DC0312213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8778" y="1916832"/>
            <a:ext cx="5697476" cy="3436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612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E682AD-1B91-FE4C-A593-CFCC066E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En resumen 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B7E0451-8214-204D-BB06-917FEC6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1340769"/>
            <a:ext cx="5383510" cy="5328592"/>
          </a:xfrm>
        </p:spPr>
        <p:txBody>
          <a:bodyPr>
            <a:normAutofit/>
          </a:bodyPr>
          <a:lstStyle/>
          <a:p>
            <a:r>
              <a:rPr lang="es-ES" sz="2400" dirty="0"/>
              <a:t>Hablar de “gestionar el conocimiento en una organización”, es, entre otras cosas y en la mayoría de las organizaciones, </a:t>
            </a:r>
            <a:r>
              <a:rPr lang="es-ES" sz="2400" b="1" dirty="0"/>
              <a:t>tomar</a:t>
            </a:r>
            <a:r>
              <a:rPr lang="es-ES" sz="2400" dirty="0"/>
              <a:t> </a:t>
            </a:r>
            <a:r>
              <a:rPr lang="es-ES" sz="2400" b="1" dirty="0"/>
              <a:t>decisiones para no perder el conocimiento </a:t>
            </a:r>
            <a:r>
              <a:rPr lang="es-ES" sz="2400" b="1" dirty="0" err="1"/>
              <a:t>tácito</a:t>
            </a:r>
            <a:r>
              <a:rPr lang="es-ES" sz="2400" b="1" dirty="0"/>
              <a:t> </a:t>
            </a:r>
            <a:r>
              <a:rPr lang="es-ES" sz="2400" dirty="0"/>
              <a:t>de las personas y que este fluya y se transmita de manera correcta en la organización en función de sus necesidades llevándonos a un conocimiento grupal que genera un </a:t>
            </a:r>
            <a:r>
              <a:rPr lang="es-ES" sz="2400" b="1" dirty="0"/>
              <a:t>conocimiento organizacional </a:t>
            </a:r>
            <a:r>
              <a:rPr lang="es-ES" sz="2400" dirty="0"/>
              <a:t>para que la organización y su conocimiento crezcan. </a:t>
            </a:r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11996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AAD8036-96D8-496C-8006-37ACA5AD8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4A4CBA9-3463-4C65-BF46-6B6C50E7F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2142" y="757325"/>
            <a:ext cx="2661858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CEED6C-D39C-40AA-B89E-52C3FA5A7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Marcador de contenido 2">
            <a:extLst>
              <a:ext uri="{FF2B5EF4-FFF2-40B4-BE49-F238E27FC236}">
                <a16:creationId xmlns="" xmlns:a16="http://schemas.microsoft.com/office/drawing/2014/main" id="{0813B6EC-5A4A-44BD-9F2E-9C5F8FE22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0119644"/>
              </p:ext>
            </p:extLst>
          </p:nvPr>
        </p:nvGraphicFramePr>
        <p:xfrm>
          <a:off x="649985" y="933854"/>
          <a:ext cx="5470207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30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E60FA0-1993-4964-8419-BB6EB0CA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693" y="229923"/>
            <a:ext cx="2824295" cy="1229499"/>
          </a:xfrm>
        </p:spPr>
        <p:txBody>
          <a:bodyPr>
            <a:no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SEGURIDAD VIAL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Y MOVILIDAD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+</a:t>
            </a:r>
            <a:br>
              <a:rPr lang="es-ES" sz="2000" dirty="0">
                <a:solidFill>
                  <a:schemeClr val="tx1"/>
                </a:solidFill>
              </a:rPr>
            </a:b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5" name="Imagen 4" descr="Imagen que contiene sartén, filtro&#10;&#10;Descripción generada automáticamente">
            <a:extLst>
              <a:ext uri="{FF2B5EF4-FFF2-40B4-BE49-F238E27FC236}">
                <a16:creationId xmlns="" xmlns:a16="http://schemas.microsoft.com/office/drawing/2014/main" id="{544AE17D-35DC-4FC2-963F-3390D4B6A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9">
            <a:off x="3714267" y="561913"/>
            <a:ext cx="1371819" cy="10316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A678E10-5A4B-43EA-8F3E-4E703A6BCC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3463" t="10895" r="33463" b="6600"/>
          <a:stretch/>
        </p:blipFill>
        <p:spPr>
          <a:xfrm>
            <a:off x="1476041" y="718680"/>
            <a:ext cx="989705" cy="138870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CF2C892D-E8C9-4749-B615-2CFB5710E399}"/>
              </a:ext>
            </a:extLst>
          </p:cNvPr>
          <p:cNvSpPr txBox="1">
            <a:spLocks/>
          </p:cNvSpPr>
          <p:nvPr/>
        </p:nvSpPr>
        <p:spPr>
          <a:xfrm>
            <a:off x="6641504" y="2718507"/>
            <a:ext cx="2394992" cy="652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CIBERSEGURIDAD</a:t>
            </a:r>
          </a:p>
          <a:p>
            <a:r>
              <a:rPr lang="es-ES" sz="2000" dirty="0"/>
              <a:t>+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9F5C1E0-1715-4CF7-B112-052E42F08B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1338" t="44306" r="40550" b="38800"/>
          <a:stretch/>
        </p:blipFill>
        <p:spPr>
          <a:xfrm>
            <a:off x="8130146" y="3477749"/>
            <a:ext cx="899591" cy="4719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18B5722-C864-4CBB-8A04-577140D031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6689" t="13601" r="75199" b="65399"/>
          <a:stretch/>
        </p:blipFill>
        <p:spPr>
          <a:xfrm>
            <a:off x="6868840" y="3388145"/>
            <a:ext cx="1000252" cy="6523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9D5A8C52-6EB3-4980-AA91-0D592AEF1B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08" t="41992" r="18006" b="41191"/>
          <a:stretch/>
        </p:blipFill>
        <p:spPr>
          <a:xfrm>
            <a:off x="6356218" y="1195379"/>
            <a:ext cx="2564068" cy="505429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C2286791-95E3-4D8A-BBE5-EA9B7596D634}"/>
              </a:ext>
            </a:extLst>
          </p:cNvPr>
          <p:cNvSpPr txBox="1">
            <a:spLocks/>
          </p:cNvSpPr>
          <p:nvPr/>
        </p:nvSpPr>
        <p:spPr>
          <a:xfrm>
            <a:off x="5940152" y="5593846"/>
            <a:ext cx="2664296" cy="652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GESTIÓN LINGÜÍSTICA</a:t>
            </a:r>
          </a:p>
          <a:p>
            <a:r>
              <a:rPr lang="es-ES" sz="2000" dirty="0"/>
              <a:t>+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5E4704C1-3EB6-40C5-AF7F-406B5B4716F1}"/>
              </a:ext>
            </a:extLst>
          </p:cNvPr>
          <p:cNvSpPr txBox="1">
            <a:spLocks/>
          </p:cNvSpPr>
          <p:nvPr/>
        </p:nvSpPr>
        <p:spPr>
          <a:xfrm>
            <a:off x="179512" y="3021523"/>
            <a:ext cx="2394992" cy="830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GESTIÓN DEL CONOCIMIENTO</a:t>
            </a:r>
          </a:p>
          <a:p>
            <a:r>
              <a:rPr lang="es-ES" sz="2000" dirty="0"/>
              <a:t>+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A1956BDD-DBCD-4721-B7D8-614F0AEE8306}"/>
              </a:ext>
            </a:extLst>
          </p:cNvPr>
          <p:cNvSpPr txBox="1">
            <a:spLocks/>
          </p:cNvSpPr>
          <p:nvPr/>
        </p:nvSpPr>
        <p:spPr>
          <a:xfrm>
            <a:off x="1043608" y="5301208"/>
            <a:ext cx="2394992" cy="652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INDUSTRIA 4.0</a:t>
            </a:r>
          </a:p>
          <a:p>
            <a:r>
              <a:rPr lang="es-ES" sz="2000" dirty="0"/>
              <a:t>+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5893542" y="6242270"/>
            <a:ext cx="3070946" cy="427090"/>
            <a:chOff x="5893542" y="6242270"/>
            <a:chExt cx="3070946" cy="427090"/>
          </a:xfrm>
        </p:grpSpPr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ADBCA211-B923-4A88-979D-D71F8F64F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rcRect l="67221" t="20601" r="14272" b="72936"/>
            <a:stretch/>
          </p:blipFill>
          <p:spPr>
            <a:xfrm>
              <a:off x="7272222" y="6329868"/>
              <a:ext cx="1692266" cy="332422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="" xmlns:a16="http://schemas.microsoft.com/office/drawing/2014/main" id="{A097213A-ADC2-464A-B182-DDF9C87FF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542" y="6242270"/>
              <a:ext cx="1314988" cy="427090"/>
            </a:xfrm>
            <a:prstGeom prst="rect">
              <a:avLst/>
            </a:prstGeom>
          </p:spPr>
        </p:pic>
      </p:grpSp>
      <p:pic>
        <p:nvPicPr>
          <p:cNvPr id="21" name="Imagen 20" descr="Imagen que contiene dibujo, alimentos&#10;&#10;Descripción generada automáticamente">
            <a:extLst>
              <a:ext uri="{FF2B5EF4-FFF2-40B4-BE49-F238E27FC236}">
                <a16:creationId xmlns="" xmlns:a16="http://schemas.microsoft.com/office/drawing/2014/main" id="{C26916F3-958A-4722-8889-CDC3860955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02" y="5953546"/>
            <a:ext cx="1638203" cy="859830"/>
          </a:xfrm>
          <a:prstGeom prst="rect">
            <a:avLst/>
          </a:prstGeom>
        </p:spPr>
      </p:pic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CF7D0341-7319-40BB-8E4F-8FB109B8AB9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33" t="6232" r="24426" b="6232"/>
          <a:stretch/>
        </p:blipFill>
        <p:spPr>
          <a:xfrm>
            <a:off x="369085" y="870901"/>
            <a:ext cx="1027975" cy="1060151"/>
          </a:xfrm>
          <a:prstGeom prst="rect">
            <a:avLst/>
          </a:prstGeom>
        </p:spPr>
      </p:pic>
      <p:pic>
        <p:nvPicPr>
          <p:cNvPr id="27" name="Gráfico 26" descr="Cerebro">
            <a:extLst>
              <a:ext uri="{FF2B5EF4-FFF2-40B4-BE49-F238E27FC236}">
                <a16:creationId xmlns="" xmlns:a16="http://schemas.microsoft.com/office/drawing/2014/main" id="{E1B2DA95-83CC-4BB0-AD04-58C97B6C16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9592" y="3742509"/>
            <a:ext cx="914400" cy="914400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="" xmlns:a16="http://schemas.microsoft.com/office/drawing/2014/main" id="{8958B1C3-4682-4A15-A79B-55338E45020B}"/>
              </a:ext>
            </a:extLst>
          </p:cNvPr>
          <p:cNvSpPr txBox="1">
            <a:spLocks/>
          </p:cNvSpPr>
          <p:nvPr/>
        </p:nvSpPr>
        <p:spPr>
          <a:xfrm>
            <a:off x="251520" y="188640"/>
            <a:ext cx="2394992" cy="404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IGUALDAD</a:t>
            </a:r>
          </a:p>
          <a:p>
            <a:r>
              <a:rPr lang="es-ES" sz="2000" dirty="0"/>
              <a:t>+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F8D07892-1B99-4EC9-8175-31033197E821}"/>
              </a:ext>
            </a:extLst>
          </p:cNvPr>
          <p:cNvSpPr/>
          <p:nvPr/>
        </p:nvSpPr>
        <p:spPr>
          <a:xfrm>
            <a:off x="2426644" y="2172668"/>
            <a:ext cx="936104" cy="652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2017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="" xmlns:a16="http://schemas.microsoft.com/office/drawing/2014/main" id="{563E45DF-E7F1-496B-945B-18AEE508FDE3}"/>
              </a:ext>
            </a:extLst>
          </p:cNvPr>
          <p:cNvSpPr/>
          <p:nvPr/>
        </p:nvSpPr>
        <p:spPr>
          <a:xfrm>
            <a:off x="5487865" y="1715896"/>
            <a:ext cx="936104" cy="65233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2018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31223FF1-4943-4A79-8E8F-3F683BAE45B1}"/>
              </a:ext>
            </a:extLst>
          </p:cNvPr>
          <p:cNvSpPr/>
          <p:nvPr/>
        </p:nvSpPr>
        <p:spPr>
          <a:xfrm>
            <a:off x="5793968" y="2927684"/>
            <a:ext cx="936104" cy="65233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2019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D6CE0A93-86C3-49B6-A73E-0630508DA151}"/>
              </a:ext>
            </a:extLst>
          </p:cNvPr>
          <p:cNvSpPr/>
          <p:nvPr/>
        </p:nvSpPr>
        <p:spPr>
          <a:xfrm>
            <a:off x="3133006" y="5165277"/>
            <a:ext cx="936104" cy="65233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2020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="" xmlns:a16="http://schemas.microsoft.com/office/drawing/2014/main" id="{04781384-DB24-402C-B79A-6E3E1B705BB0}"/>
              </a:ext>
            </a:extLst>
          </p:cNvPr>
          <p:cNvSpPr/>
          <p:nvPr/>
        </p:nvSpPr>
        <p:spPr>
          <a:xfrm>
            <a:off x="2051720" y="3789040"/>
            <a:ext cx="936104" cy="65233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2019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75856" y="2708920"/>
            <a:ext cx="2160240" cy="20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3 Imagen" descr="EUSKALIT mediano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19872" y="2060848"/>
            <a:ext cx="1944589" cy="5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lipse 32">
            <a:extLst>
              <a:ext uri="{FF2B5EF4-FFF2-40B4-BE49-F238E27FC236}">
                <a16:creationId xmlns="" xmlns:a16="http://schemas.microsoft.com/office/drawing/2014/main" id="{31223FF1-4943-4A79-8E8F-3F683BAE45B1}"/>
              </a:ext>
            </a:extLst>
          </p:cNvPr>
          <p:cNvSpPr/>
          <p:nvPr/>
        </p:nvSpPr>
        <p:spPr>
          <a:xfrm>
            <a:off x="5292080" y="4509120"/>
            <a:ext cx="936104" cy="65233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2019</a:t>
            </a:r>
          </a:p>
        </p:txBody>
      </p:sp>
    </p:spTree>
    <p:extLst>
      <p:ext uri="{BB962C8B-B14F-4D97-AF65-F5344CB8AC3E}">
        <p14:creationId xmlns="" xmlns:p14="http://schemas.microsoft.com/office/powerpoint/2010/main" val="13890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4" grpId="0"/>
      <p:bldP spid="15" grpId="0"/>
      <p:bldP spid="29" grpId="0"/>
      <p:bldP spid="30" grpId="0" animBg="1"/>
      <p:bldP spid="32" grpId="0" animBg="1"/>
      <p:bldP spid="33" grpId="0" animBg="1"/>
      <p:bldP spid="35" grpId="0" animBg="1"/>
      <p:bldP spid="36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CEE195-C57E-44AE-84AF-EF5706AD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908720"/>
            <a:ext cx="2210612" cy="4969458"/>
          </a:xfrm>
        </p:spPr>
        <p:txBody>
          <a:bodyPr/>
          <a:lstStyle/>
          <a:p>
            <a:pPr algn="ctr"/>
            <a:r>
              <a:rPr lang="es-ES" dirty="0"/>
              <a:t>EQUIPO</a:t>
            </a:r>
            <a:br>
              <a:rPr lang="es-ES" dirty="0"/>
            </a:br>
            <a:r>
              <a:rPr lang="es-ES" dirty="0"/>
              <a:t>DE TRABAJO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55776" y="1916832"/>
            <a:ext cx="658822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Asier Ares			EJIE, Sociedad Informática del Gobierno Vasco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José Ángel Ayucar		Departamento de Educación del Gobierno Vasco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Miriam Beltrán		Colegio CEU Virgen Niña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Alfonso Davalillo		UPV/EHU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Jaione Gaminde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Dip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Foral de Bizkaia, Dpto. Hacienda y Finanzas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Rafael </a:t>
            </a:r>
            <a:r>
              <a:rPr lang="es-ES" sz="14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Goiria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Unai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Martínez		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Microdeco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Miren Josu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Ormaetxea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OSI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Barrualde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Galdakao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Osakidetza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Josune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Retegi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OSI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Donostialdea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Osakidetza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Fernando Sierra		EUSKALIT	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Aitor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Uriondo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Axular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Lizeoa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419872" y="515719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0070C0"/>
                </a:solidFill>
              </a:rPr>
              <a:t>ESKERRIK ASKO</a:t>
            </a:r>
            <a:endParaRPr lang="es-E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1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35CBD63-8F8F-47DC-9CE7-159E6161D8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A0E3486-FD49-4921-B4F4-E5BB5C88AC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58953"/>
            <a:ext cx="268318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774A800-1E99-48C3-8D62-2BE844F2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90" y="908720"/>
            <a:ext cx="2210611" cy="5472608"/>
          </a:xfrm>
        </p:spPr>
        <p:txBody>
          <a:bodyPr anchor="t">
            <a:normAutofit/>
          </a:bodyPr>
          <a:lstStyle/>
          <a:p>
            <a:r>
              <a:rPr lang="es-ES" sz="2000" dirty="0">
                <a:solidFill>
                  <a:srgbClr val="FFFFFF"/>
                </a:solidFill>
              </a:rPr>
              <a:t>MARCO DE REFERENCIA, NO CHECK LIST</a:t>
            </a:r>
          </a:p>
          <a:p>
            <a:endParaRPr lang="es-ES" sz="2000" dirty="0">
              <a:solidFill>
                <a:srgbClr val="FFFFFF"/>
              </a:solidFill>
            </a:endParaRPr>
          </a:p>
          <a:p>
            <a:r>
              <a:rPr lang="es-ES" sz="2000" dirty="0">
                <a:solidFill>
                  <a:srgbClr val="FFFFFF"/>
                </a:solidFill>
              </a:rPr>
              <a:t>ALINEABLE CON MGA, PERO CON ENTIDAD INDEPENDIENTE</a:t>
            </a:r>
          </a:p>
          <a:p>
            <a:endParaRPr lang="es-ES" sz="2000" dirty="0">
              <a:solidFill>
                <a:srgbClr val="FFFFFF"/>
              </a:solidFill>
            </a:endParaRPr>
          </a:p>
          <a:p>
            <a:r>
              <a:rPr lang="es-ES" sz="2000" dirty="0">
                <a:solidFill>
                  <a:srgbClr val="FFFFFF"/>
                </a:solidFill>
              </a:rPr>
              <a:t>DOCUMENTO VIVO AL QUE IR AÑADIENDO MEJORAS, BUENAS PRÁCTICAS…</a:t>
            </a:r>
          </a:p>
          <a:p>
            <a:pPr marL="0" indent="0">
              <a:buNone/>
            </a:pPr>
            <a:endParaRPr lang="es-ES" sz="1400" dirty="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53B6E59-1EEA-40F8-8BFF-41C63A2785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900" t="10895" r="6688" b="9400"/>
          <a:stretch/>
        </p:blipFill>
        <p:spPr>
          <a:xfrm>
            <a:off x="2699792" y="1700808"/>
            <a:ext cx="6162143" cy="31605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3B4A72C-2924-4CE2-8674-7E02E182ED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9502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9A844B-4EE1-EB4D-825E-E4D3E0322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MARCO DE GESTION DE CONOCIMIENTO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816E942-36E4-3A47-AE57-EF14B95E53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BREVE MARCO TEÓRICO</a:t>
            </a:r>
          </a:p>
        </p:txBody>
      </p:sp>
    </p:spTree>
    <p:extLst>
      <p:ext uri="{BB962C8B-B14F-4D97-AF65-F5344CB8AC3E}">
        <p14:creationId xmlns="" xmlns:p14="http://schemas.microsoft.com/office/powerpoint/2010/main" val="24188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B225EF-4D9E-7B46-BAE6-BAE668D8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¿Por qué es importante esta reflexión?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693B41-55F4-D342-9D6F-CCB2FEDF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“La </a:t>
            </a:r>
            <a:r>
              <a:rPr lang="es-ES" dirty="0" err="1"/>
              <a:t>más</a:t>
            </a:r>
            <a:r>
              <a:rPr lang="es-ES" dirty="0"/>
              <a:t> importante, y en realidad, la verdadera y </a:t>
            </a:r>
            <a:r>
              <a:rPr lang="es-ES" dirty="0" err="1"/>
              <a:t>única</a:t>
            </a:r>
            <a:r>
              <a:rPr lang="es-ES" dirty="0"/>
              <a:t> </a:t>
            </a:r>
            <a:r>
              <a:rPr lang="es-ES" dirty="0" err="1"/>
              <a:t>contribución</a:t>
            </a:r>
            <a:r>
              <a:rPr lang="es-ES" dirty="0"/>
              <a:t> de la ciencia de la </a:t>
            </a:r>
            <a:r>
              <a:rPr lang="es-ES" dirty="0" err="1"/>
              <a:t>gestión</a:t>
            </a:r>
            <a:r>
              <a:rPr lang="es-ES" dirty="0"/>
              <a:t> en el siglo XX fue el incremento, en 50 veces, de la productividad del trabajador manual en la </a:t>
            </a:r>
            <a:r>
              <a:rPr lang="es-ES" dirty="0" err="1"/>
              <a:t>producción</a:t>
            </a:r>
            <a:r>
              <a:rPr lang="es-ES" dirty="0"/>
              <a:t>. </a:t>
            </a:r>
          </a:p>
          <a:p>
            <a:r>
              <a:rPr lang="es-ES" dirty="0"/>
              <a:t>La </a:t>
            </a:r>
            <a:r>
              <a:rPr lang="es-ES" dirty="0" err="1"/>
              <a:t>más</a:t>
            </a:r>
            <a:r>
              <a:rPr lang="es-ES" dirty="0"/>
              <a:t> importante </a:t>
            </a:r>
            <a:r>
              <a:rPr lang="es-ES" dirty="0" err="1"/>
              <a:t>contribución</a:t>
            </a:r>
            <a:r>
              <a:rPr lang="es-ES" dirty="0"/>
              <a:t> que la </a:t>
            </a:r>
            <a:r>
              <a:rPr lang="es-ES" dirty="0" err="1"/>
              <a:t>gestión</a:t>
            </a:r>
            <a:r>
              <a:rPr lang="es-ES" dirty="0"/>
              <a:t> necesita hacer en el siglo XXI es, de manera similar, </a:t>
            </a:r>
            <a:r>
              <a:rPr lang="es-ES" b="1" dirty="0"/>
              <a:t>incrementar la productividad del trabajo del conocimiento y del trabajador del conocimiento</a:t>
            </a:r>
            <a:r>
              <a:rPr lang="es-ES" dirty="0"/>
              <a:t>”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sz="1350" i="1" dirty="0"/>
              <a:t>(Peter Drucker 1909 – 2005)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117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B225EF-4D9E-7B46-BAE6-BAE668D8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Gestión del Conocimiento, ¿en qué ámbitos?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693B41-55F4-D342-9D6F-CCB2FEDF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250" b="1" dirty="0"/>
              <a:t>AMBITO DE LAS ORGANIZACIONES</a:t>
            </a:r>
          </a:p>
          <a:p>
            <a:pPr marL="0" indent="0">
              <a:buNone/>
            </a:pPr>
            <a:endParaRPr lang="es-ES" sz="2250" b="1" dirty="0"/>
          </a:p>
          <a:p>
            <a:pPr marL="0" indent="0">
              <a:buNone/>
            </a:pPr>
            <a:r>
              <a:rPr lang="es-ES" dirty="0"/>
              <a:t>En 1998, </a:t>
            </a:r>
            <a:r>
              <a:rPr lang="es-ES" dirty="0" err="1"/>
              <a:t>Nonaka</a:t>
            </a:r>
            <a:r>
              <a:rPr lang="es-ES" dirty="0"/>
              <a:t> y </a:t>
            </a:r>
            <a:r>
              <a:rPr lang="es-ES" dirty="0" err="1"/>
              <a:t>Takeuchi</a:t>
            </a:r>
            <a:r>
              <a:rPr lang="es-ES" dirty="0"/>
              <a:t> : “La </a:t>
            </a:r>
            <a:r>
              <a:rPr lang="es-ES" dirty="0" err="1"/>
              <a:t>organización</a:t>
            </a:r>
            <a:r>
              <a:rPr lang="es-ES" dirty="0"/>
              <a:t> creadora de conocimiento”. Dos tipos de conocimiento: </a:t>
            </a:r>
          </a:p>
          <a:p>
            <a:pPr lvl="1"/>
            <a:r>
              <a:rPr lang="es-ES" dirty="0"/>
              <a:t>EL CONOCIMIENTO EXPLÍCITO: Manuales y procedimientos. Queda en la </a:t>
            </a:r>
            <a:r>
              <a:rPr lang="es-ES" dirty="0" err="1"/>
              <a:t>organización</a:t>
            </a:r>
            <a:r>
              <a:rPr lang="es-ES" dirty="0"/>
              <a:t>. </a:t>
            </a:r>
            <a:endParaRPr lang="es-ES" dirty="0">
              <a:effectLst/>
            </a:endParaRPr>
          </a:p>
          <a:p>
            <a:pPr lvl="1"/>
            <a:r>
              <a:rPr lang="es-ES" dirty="0"/>
              <a:t>EL CONOCIMIENTO TÁCITO:  Se aprende con experiencia y comunicación. Queda en las personas</a:t>
            </a:r>
            <a:endParaRPr lang="es-ES" dirty="0">
              <a:effectLst/>
            </a:endParaRPr>
          </a:p>
          <a:p>
            <a:pPr lvl="1"/>
            <a:endParaRPr lang="es-ES" dirty="0"/>
          </a:p>
          <a:p>
            <a:pPr marL="0" indent="0">
              <a:buNone/>
            </a:pPr>
            <a:r>
              <a:rPr lang="es-ES" dirty="0"/>
              <a:t>SON DOS CONOCIMIENTOS COMPLEMENTARIOS.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2949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B225EF-4D9E-7B46-BAE6-BAE668D8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Gestión del Conocimiento, ¿en qué ámbitos?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693B41-55F4-D342-9D6F-CCB2FEDF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250" b="1" dirty="0"/>
              <a:t>AMBITO DE LAS ORGANIZACIONES</a:t>
            </a:r>
          </a:p>
          <a:p>
            <a:pPr marL="0" indent="0">
              <a:buNone/>
            </a:pPr>
            <a:r>
              <a:rPr lang="es-ES" dirty="0"/>
              <a:t>Cuando combinamos los dos tipos de conocimiento, llegamos a cuatro formas de </a:t>
            </a:r>
            <a:r>
              <a:rPr lang="es-ES" dirty="0" err="1"/>
              <a:t>conversión</a:t>
            </a:r>
            <a:r>
              <a:rPr lang="es-ES" dirty="0"/>
              <a:t> de conocimiento: </a:t>
            </a:r>
            <a:endParaRPr lang="es-ES" dirty="0">
              <a:effectLst/>
            </a:endParaRPr>
          </a:p>
          <a:p>
            <a:pPr lvl="1"/>
            <a:r>
              <a:rPr lang="es-ES" dirty="0"/>
              <a:t>De </a:t>
            </a:r>
            <a:r>
              <a:rPr lang="es-ES" dirty="0" err="1"/>
              <a:t>tácito</a:t>
            </a:r>
            <a:r>
              <a:rPr lang="es-ES" dirty="0"/>
              <a:t> a </a:t>
            </a:r>
            <a:r>
              <a:rPr lang="es-ES" dirty="0" err="1"/>
              <a:t>tácito</a:t>
            </a:r>
            <a:r>
              <a:rPr lang="es-ES" dirty="0"/>
              <a:t>, o </a:t>
            </a:r>
            <a:r>
              <a:rPr lang="es-ES" sz="2100" b="1" dirty="0" err="1"/>
              <a:t>socialización</a:t>
            </a:r>
            <a:r>
              <a:rPr lang="es-ES" dirty="0"/>
              <a:t>, relacionada con las </a:t>
            </a:r>
            <a:r>
              <a:rPr lang="es-ES" dirty="0" err="1"/>
              <a:t>teorías</a:t>
            </a:r>
            <a:r>
              <a:rPr lang="es-ES" dirty="0"/>
              <a:t> de procesos grupales y la cultura organizacional. </a:t>
            </a:r>
          </a:p>
          <a:p>
            <a:pPr lvl="1"/>
            <a:r>
              <a:rPr lang="es-ES" dirty="0"/>
              <a:t>De </a:t>
            </a:r>
            <a:r>
              <a:rPr lang="es-ES" dirty="0" err="1"/>
              <a:t>tácito</a:t>
            </a:r>
            <a:r>
              <a:rPr lang="es-ES" dirty="0"/>
              <a:t> a </a:t>
            </a:r>
            <a:r>
              <a:rPr lang="es-ES" dirty="0" err="1"/>
              <a:t>explícito</a:t>
            </a:r>
            <a:r>
              <a:rPr lang="es-ES" dirty="0"/>
              <a:t>, o </a:t>
            </a:r>
            <a:r>
              <a:rPr lang="es-ES" sz="2100" b="1" dirty="0" err="1"/>
              <a:t>exteriorización</a:t>
            </a:r>
            <a:r>
              <a:rPr lang="es-ES" dirty="0"/>
              <a:t>, relacionada con el proceso de </a:t>
            </a:r>
            <a:r>
              <a:rPr lang="es-ES" dirty="0" err="1"/>
              <a:t>creación</a:t>
            </a:r>
            <a:r>
              <a:rPr lang="es-ES" dirty="0"/>
              <a:t> de conceptos y generada por el </a:t>
            </a:r>
            <a:r>
              <a:rPr lang="es-ES" dirty="0" err="1"/>
              <a:t>diálogo</a:t>
            </a:r>
            <a:r>
              <a:rPr lang="es-ES" dirty="0"/>
              <a:t> o la </a:t>
            </a:r>
            <a:r>
              <a:rPr lang="es-ES" dirty="0" err="1"/>
              <a:t>reflexión</a:t>
            </a:r>
            <a:r>
              <a:rPr lang="es-ES" dirty="0"/>
              <a:t> colectiva. </a:t>
            </a:r>
          </a:p>
          <a:p>
            <a:pPr lvl="1"/>
            <a:r>
              <a:rPr lang="es-ES" dirty="0"/>
              <a:t>De </a:t>
            </a:r>
            <a:r>
              <a:rPr lang="es-ES" dirty="0" err="1"/>
              <a:t>explícito</a:t>
            </a:r>
            <a:r>
              <a:rPr lang="es-ES" dirty="0"/>
              <a:t> a </a:t>
            </a:r>
            <a:r>
              <a:rPr lang="es-ES" dirty="0" err="1"/>
              <a:t>explícito</a:t>
            </a:r>
            <a:r>
              <a:rPr lang="es-ES" dirty="0"/>
              <a:t>, o </a:t>
            </a:r>
            <a:r>
              <a:rPr lang="es-ES" sz="2100" b="1" dirty="0" err="1"/>
              <a:t>combinación</a:t>
            </a:r>
            <a:r>
              <a:rPr lang="es-ES" dirty="0"/>
              <a:t>, relacionada con los procesos de </a:t>
            </a:r>
            <a:r>
              <a:rPr lang="es-ES" dirty="0" err="1"/>
              <a:t>información</a:t>
            </a:r>
            <a:r>
              <a:rPr lang="es-ES" dirty="0"/>
              <a:t> y </a:t>
            </a:r>
          </a:p>
          <a:p>
            <a:pPr lvl="1"/>
            <a:r>
              <a:rPr lang="es-ES" dirty="0"/>
              <a:t>De </a:t>
            </a:r>
            <a:r>
              <a:rPr lang="es-ES" dirty="0" err="1"/>
              <a:t>explícito</a:t>
            </a:r>
            <a:r>
              <a:rPr lang="es-ES" dirty="0"/>
              <a:t> a </a:t>
            </a:r>
            <a:r>
              <a:rPr lang="es-ES" dirty="0" err="1"/>
              <a:t>tácito</a:t>
            </a:r>
            <a:r>
              <a:rPr lang="es-ES" dirty="0"/>
              <a:t>, o </a:t>
            </a:r>
            <a:r>
              <a:rPr lang="es-ES" sz="2100" b="1" dirty="0" err="1"/>
              <a:t>interiorización</a:t>
            </a:r>
            <a:r>
              <a:rPr lang="es-ES" dirty="0"/>
              <a:t>, vinculada con el aprendizaje organizacional.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097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551</Words>
  <Application>Microsoft Office PowerPoint</Application>
  <PresentationFormat>Presentación en pantalla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Marco</vt:lpstr>
      <vt:lpstr>GESTIÓN  DEL CONOCIMIENTO COMO  ELEMENTO RELEVANTE  DE  LA GESTION  AVANZADA</vt:lpstr>
      <vt:lpstr>Diapositiva 2</vt:lpstr>
      <vt:lpstr>SEGURIDAD VIAL Y MOVILIDAD + </vt:lpstr>
      <vt:lpstr>EQUIPO DE TRABAJO</vt:lpstr>
      <vt:lpstr>Diapositiva 5</vt:lpstr>
      <vt:lpstr>MARCO DE GESTION DE CONOCIMIENTO</vt:lpstr>
      <vt:lpstr>¿Por qué es importante esta reflexión?</vt:lpstr>
      <vt:lpstr>Gestión del Conocimiento, ¿en qué ámbitos?</vt:lpstr>
      <vt:lpstr>Gestión del Conocimiento, ¿en qué ámbitos?</vt:lpstr>
      <vt:lpstr>Gestión del Conocimiento, ¿en qué ámbitos?</vt:lpstr>
      <vt:lpstr>Gestión del Conocimiento, ¿en qué ámbitos?</vt:lpstr>
      <vt:lpstr>¿Cómo analizamos la gestión del conocimiento?</vt:lpstr>
      <vt:lpstr>En resumen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DEL CONOCIMIENTO COMO ELEMENTO RELEVANTE DE LA GESTION AVANZADA</dc:title>
  <dc:creator>Fernando Sierra Hernández</dc:creator>
  <cp:lastModifiedBy>FERNANDO</cp:lastModifiedBy>
  <cp:revision>7</cp:revision>
  <dcterms:created xsi:type="dcterms:W3CDTF">2019-11-03T19:56:34Z</dcterms:created>
  <dcterms:modified xsi:type="dcterms:W3CDTF">2019-11-04T12:19:39Z</dcterms:modified>
</cp:coreProperties>
</file>